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7" r:id="rId3"/>
    <p:sldId id="258" r:id="rId4"/>
    <p:sldId id="259" r:id="rId5"/>
    <p:sldId id="621" r:id="rId6"/>
    <p:sldId id="622" r:id="rId7"/>
    <p:sldId id="623" r:id="rId8"/>
    <p:sldId id="624" r:id="rId9"/>
    <p:sldId id="625" r:id="rId10"/>
    <p:sldId id="626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4" r:id="rId29"/>
    <p:sldId id="645" r:id="rId30"/>
    <p:sldId id="646" r:id="rId31"/>
    <p:sldId id="647" r:id="rId32"/>
    <p:sldId id="64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83C8-6976-46CB-99E8-F5EF2192834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809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81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1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CBB16-D1D4-40FC-B9F7-93C443F2FA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4DBF39-AA02-468F-90EE-8E85906D718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72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851685B-CB5A-42D9-88AB-B9A847F55198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61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5BF0C03-E569-4ED5-953F-1B6BCF1FF917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678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45DD1CC-5A11-4077-B86D-F7BDD35D3A23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441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6B9F8-0B24-46FC-B68A-20BCAD0AB2C0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0582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B6AB2-C21E-46CD-A6D9-4B60A9C68A9D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042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5E2D48-BBAB-4D88-B1A2-26C5B880EF7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88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19766E-A604-4535-B88E-F0DBD698D3C4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503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E846E4-3F5F-4C7A-B5EA-8A28B88F0F6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227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A693C-3B20-43A7-92C5-596768A4E6BD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347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D6945-E7E3-4E51-A6B7-F44F9B7309E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04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25CEC1-F60E-487C-ADE1-7603EFFF5AF8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57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3333F6-57B3-44D5-A3FB-EFDD6162BD83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21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20630-6554-4B3F-A576-4AB9FC61323F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10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6CD99F-B66F-4C7B-8B74-962E7661CE5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543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A435F-9B49-46FD-AADC-381616F9ABDF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278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4F53A-D5D0-42CC-8013-B81923AC79F1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912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F37F3A-C4B0-45DA-ADBA-D8290AE0875C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57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AA16CE-3855-4719-AA31-AC33C13E8B65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70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E00A5-2B52-4A7C-8D5E-378F1F5EB20C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45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897BABD-FA2E-491B-88DE-C05E5A4286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84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E5A8190-8710-4621-910E-84AADD66DFF3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64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6C641E-A0C3-494B-9F06-F5BDCFBC79B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81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B01932-300E-45F4-B981-D4C5E9979B1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93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AA6EA-0C8C-45D0-B79D-F5FC57C7E17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602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FCBDC59-8725-4D0A-B630-C358018B97A6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1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24F0127-ED02-456E-970D-A483BD5AB96D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9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585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6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70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/>
            <a:lvl2pPr algn="l"/>
            <a:lvl3pPr algn="l"/>
            <a:lvl4pPr algn="l"/>
            <a:lvl5pPr algn="l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58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0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487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48837" name="Text Box 14"/>
          <p:cNvSpPr txBox="1">
            <a:spLocks noChangeArrowheads="1"/>
          </p:cNvSpPr>
          <p:nvPr userDrawn="1"/>
        </p:nvSpPr>
        <p:spPr bwMode="auto">
          <a:xfrm>
            <a:off x="5039784" y="260350"/>
            <a:ext cx="672041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1048838" name="Text Box 14"/>
          <p:cNvSpPr txBox="1">
            <a:spLocks noChangeArrowheads="1"/>
          </p:cNvSpPr>
          <p:nvPr userDrawn="1"/>
        </p:nvSpPr>
        <p:spPr bwMode="auto">
          <a:xfrm>
            <a:off x="7296151" y="4365625"/>
            <a:ext cx="4895850" cy="21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  <p:pic>
        <p:nvPicPr>
          <p:cNvPr id="2097169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63818" y="6373813"/>
            <a:ext cx="90593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TextBox 5"/>
          <p:cNvSpPr txBox="1"/>
          <p:nvPr userDrawn="1"/>
        </p:nvSpPr>
        <p:spPr>
          <a:xfrm>
            <a:off x="11324168" y="387350"/>
            <a:ext cx="284480" cy="294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8827" name="Footer Placeholder 4"/>
          <p:cNvSpPr txBox="1"/>
          <p:nvPr userDrawn="1"/>
        </p:nvSpPr>
        <p:spPr>
          <a:xfrm>
            <a:off x="3888317" y="111125"/>
            <a:ext cx="7776634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Queues</a:t>
            </a:r>
          </a:p>
        </p:txBody>
      </p:sp>
      <p:sp>
        <p:nvSpPr>
          <p:cNvPr id="10488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4882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76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7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7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8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8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89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0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1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9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3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9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9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5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  <p:sp>
        <p:nvSpPr>
          <p:cNvPr id="1048755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756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9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801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2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03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80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80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65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76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EA1264-848B-4852-B6DD-D2ABCAAAEA23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6E8F412-18FD-4D50-9122-D5EEA29917E1}" type="slidenum">
              <a:rPr lang="en-US" smtClean="0"/>
              <a:t>‹#›</a:t>
            </a:fld>
            <a:endParaRPr lang="en-US"/>
          </a:p>
        </p:txBody>
      </p:sp>
      <p:sp>
        <p:nvSpPr>
          <p:cNvPr id="1048581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582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583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488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48825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deQue</a:t>
            </a:r>
            <a:endParaRPr lang="en-US" dirty="0"/>
          </a:p>
        </p:txBody>
      </p:sp>
      <p:sp>
        <p:nvSpPr>
          <p:cNvPr id="1048591" name="TextBox 3"/>
          <p:cNvSpPr txBox="1"/>
          <p:nvPr/>
        </p:nvSpPr>
        <p:spPr>
          <a:xfrm>
            <a:off x="7958011" y="5237404"/>
            <a:ext cx="3702099" cy="142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Asra Masood</a:t>
            </a:r>
          </a:p>
          <a:p>
            <a:r>
              <a:rPr lang="en-US" dirty="0">
                <a:solidFill>
                  <a:schemeClr val="bg1"/>
                </a:solidFill>
              </a:rPr>
              <a:t>Department of Creative Technologies</a:t>
            </a:r>
          </a:p>
          <a:p>
            <a:r>
              <a:rPr lang="en-US" dirty="0">
                <a:solidFill>
                  <a:schemeClr val="bg1"/>
                </a:solidFill>
              </a:rPr>
              <a:t>Air University Islamabad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97152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95674" y="812660"/>
            <a:ext cx="1464436" cy="146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Accessing the Entries of a Deque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will see three mechanisms for accessing entries in the deque: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Two random access member functions</a:t>
            </a:r>
          </a:p>
          <a:p>
            <a:pPr lvl="2"/>
            <a:r>
              <a:rPr lang="en-CA" altLang="en-US">
                <a:latin typeface="Arial" charset="0"/>
                <a:cs typeface="Arial" charset="0"/>
              </a:rPr>
              <a:t>An overloaded indexing operator		</a:t>
            </a:r>
            <a:r>
              <a:rPr lang="en-CA" altLang="en-US">
                <a:latin typeface="Consolas" pitchFamily="49" charset="0"/>
                <a:cs typeface="Consolas" pitchFamily="49" charset="0"/>
              </a:rPr>
              <a:t>ideque[10]</a:t>
            </a:r>
          </a:p>
          <a:p>
            <a:pPr lvl="2"/>
            <a:r>
              <a:rPr lang="en-CA" altLang="en-US">
                <a:latin typeface="Arial" charset="0"/>
                <a:cs typeface="Arial" charset="0"/>
              </a:rPr>
              <a:t>The at() member function; and		</a:t>
            </a:r>
            <a:r>
              <a:rPr lang="en-CA" altLang="en-US">
                <a:latin typeface="Consolas" pitchFamily="49" charset="0"/>
                <a:cs typeface="Consolas" pitchFamily="49" charset="0"/>
              </a:rPr>
              <a:t>ideque.at( 10 );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The iterator design pattern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difference between indexing and using the function </a:t>
            </a:r>
            <a:r>
              <a:rPr lang="en-CA" altLang="en-US">
                <a:latin typeface="Consolas" pitchFamily="49" charset="0"/>
                <a:cs typeface="Consolas" pitchFamily="49" charset="0"/>
              </a:rPr>
              <a:t>at( int )</a:t>
            </a:r>
            <a:r>
              <a:rPr lang="en-CA" altLang="en-US">
                <a:latin typeface="Arial" charset="0"/>
                <a:cs typeface="Arial" charset="0"/>
              </a:rPr>
              <a:t> is that the second will throw an </a:t>
            </a:r>
            <a:r>
              <a:rPr lang="en-CA" altLang="en-US">
                <a:latin typeface="Consolas" pitchFamily="49" charset="0"/>
                <a:cs typeface="Consolas" pitchFamily="49" charset="0"/>
              </a:rPr>
              <a:t>out_of_range</a:t>
            </a:r>
            <a:r>
              <a:rPr lang="en-CA" altLang="en-US">
                <a:latin typeface="Arial" charset="0"/>
                <a:cs typeface="Arial" charset="0"/>
              </a:rPr>
              <a:t> exception if it accesses an entry outside the range of the deque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6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nsolas" pitchFamily="49" charset="0"/>
                <a:cs typeface="Arial" charset="0"/>
              </a:rPr>
              <a:t>T &amp;deque::operator[]( int )</a:t>
            </a:r>
            <a:br>
              <a:rPr lang="en-US" altLang="en-US">
                <a:latin typeface="Consolas" pitchFamily="49" charset="0"/>
                <a:cs typeface="Arial" charset="0"/>
              </a:rPr>
            </a:br>
            <a:r>
              <a:rPr lang="en-US" altLang="en-US">
                <a:latin typeface="Consolas" pitchFamily="49" charset="0"/>
                <a:cs typeface="Arial" charset="0"/>
              </a:rPr>
              <a:t>T &amp;deque::at( int 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110" y="1888959"/>
            <a:ext cx="11345779" cy="496904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#include &lt;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iostream</a:t>
            </a:r>
            <a:r>
              <a:rPr lang="en-US" sz="1100" b="1" dirty="0">
                <a:latin typeface="Courier New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#include &lt;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deque</a:t>
            </a:r>
            <a:r>
              <a:rPr lang="en-US" sz="1100" b="1" dirty="0">
                <a:latin typeface="Courier New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using namespace std;</a:t>
            </a:r>
          </a:p>
          <a:p>
            <a:pPr>
              <a:buFontTx/>
              <a:buNone/>
              <a:defRPr/>
            </a:pPr>
            <a:r>
              <a:rPr lang="en-US" sz="11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main() {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deque</a:t>
            </a:r>
            <a:r>
              <a:rPr lang="en-US" sz="1100" b="1" dirty="0">
                <a:latin typeface="Courier New" pitchFamily="49" charset="0"/>
                <a:cs typeface="Arial" charset="0"/>
              </a:rPr>
              <a:t>&lt;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&gt;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</a:t>
            </a:r>
            <a:r>
              <a:rPr lang="en-US" sz="11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ideque.push_front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( 5 );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ideque.push_back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( 4 );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ideque.push_front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( 3 );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ideque.push_back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( 6 );  //   5 3 4 6</a:t>
            </a:r>
          </a:p>
          <a:p>
            <a:pPr>
              <a:defRPr/>
            </a:pPr>
            <a:endParaRPr lang="en-US" sz="11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for (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= 0;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&lt;=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ideque.size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(); ++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</a:t>
            </a:r>
            <a:r>
              <a:rPr lang="en-US" sz="1100" b="1" dirty="0">
                <a:latin typeface="Courier New" pitchFamily="49" charset="0"/>
                <a:cs typeface="Arial" charset="0"/>
              </a:rPr>
              <a:t>[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100" b="1" dirty="0">
                <a:latin typeface="Courier New" pitchFamily="49" charset="0"/>
                <a:cs typeface="Arial" charset="0"/>
              </a:rPr>
              <a:t>] &lt;&lt; " " &lt;&lt;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ideque.at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(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i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) &lt;&lt; "  ";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}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sz="11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sz="11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sz="11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    return 0;</a:t>
            </a:r>
          </a:p>
          <a:p>
            <a:pPr>
              <a:buFontTx/>
              <a:buNone/>
              <a:defRPr/>
            </a:pPr>
            <a:r>
              <a:rPr lang="en-US" sz="1100" b="1" dirty="0">
                <a:latin typeface="Courier New" pitchFamily="49" charset="0"/>
                <a:cs typeface="Arial" charset="0"/>
              </a:rPr>
              <a:t>}</a:t>
            </a:r>
            <a:endParaRPr lang="en-US" sz="1100" b="1" dirty="0">
              <a:solidFill>
                <a:schemeClr val="accent2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>
                <a:solidFill>
                  <a:srgbClr val="00B0F0"/>
                </a:solidFill>
                <a:latin typeface="Courier New" pitchFamily="49" charset="0"/>
                <a:cs typeface="Arial" charset="0"/>
              </a:rPr>
              <a:t># output</a:t>
            </a:r>
          </a:p>
          <a:p>
            <a:pPr>
              <a:buFontTx/>
              <a:buNone/>
              <a:defRPr/>
            </a:pPr>
            <a:r>
              <a:rPr lang="en-US" sz="1600" b="1" dirty="0">
                <a:solidFill>
                  <a:srgbClr val="00B0F0"/>
                </a:solidFill>
                <a:latin typeface="Courier New" pitchFamily="49" charset="0"/>
                <a:cs typeface="Arial" charset="0"/>
              </a:rPr>
              <a:t>5 5  3 3  4 4  6 6  0</a:t>
            </a:r>
          </a:p>
          <a:p>
            <a:pPr>
              <a:buFontTx/>
              <a:buNone/>
              <a:defRPr/>
            </a:pPr>
            <a:r>
              <a:rPr lang="en-CA" sz="16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terminate called after throwing an instance of 'std::</a:t>
            </a:r>
            <a:r>
              <a:rPr lang="en-CA" sz="16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out_of_range</a:t>
            </a:r>
            <a:r>
              <a:rPr lang="en-CA" sz="16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'</a:t>
            </a:r>
          </a:p>
          <a:p>
            <a:pPr>
              <a:buFontTx/>
              <a:buNone/>
              <a:defRPr/>
            </a:pPr>
            <a:r>
              <a:rPr lang="en-CA" sz="16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what():  </a:t>
            </a:r>
            <a:r>
              <a:rPr lang="en-CA" sz="16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deque</a:t>
            </a:r>
            <a:r>
              <a:rPr lang="en-CA" sz="16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::_</a:t>
            </a:r>
            <a:r>
              <a:rPr lang="en-CA" sz="16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M_range_check</a:t>
            </a:r>
            <a:endParaRPr lang="en-CA" sz="16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CA" sz="16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Abort</a:t>
            </a:r>
          </a:p>
        </p:txBody>
      </p:sp>
    </p:spTree>
    <p:extLst>
      <p:ext uri="{BB962C8B-B14F-4D97-AF65-F5344CB8AC3E}">
        <p14:creationId xmlns:p14="http://schemas.microsoft.com/office/powerpoint/2010/main" val="146612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192" y="572776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Stepping Through Deques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should be familiar with this technique of stepping through a </a:t>
            </a:r>
            <a:r>
              <a:rPr lang="en-US" altLang="en-US" dirty="0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br>
              <a:rPr lang="en-US" altLang="en-US" sz="1400" dirty="0">
                <a:latin typeface="Consolas" pitchFamily="49" charset="0"/>
                <a:cs typeface="Arial" charset="0"/>
              </a:rPr>
            </a:br>
            <a:r>
              <a:rPr lang="en-US" altLang="en-US" sz="1400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list;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for ( int i = 0; i &lt; 10; ++i ) {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list.push_front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 i ); }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for ( node *ptr =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list.head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 ptr != 0; ptr = ptr-&gt;next() ) {</a:t>
            </a:r>
          </a:p>
          <a:p>
            <a:pPr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    cout &lt;&lt; ptr-&gt;value();</a:t>
            </a:r>
          </a:p>
          <a:p>
            <a:pPr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192" y="572777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Stepping Through Deques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 are serious problems with this approach: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exposes the underlying structure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impossible to change the implementation once users have access to the structure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implementation will change from class to class</a:t>
            </a:r>
          </a:p>
          <a:p>
            <a:pPr lvl="2"/>
            <a:r>
              <a:rPr lang="en-US" altLang="en-US">
                <a:latin typeface="Consolas" pitchFamily="49" charset="0"/>
                <a:cs typeface="Arial" charset="0"/>
              </a:rPr>
              <a:t>Single_list</a:t>
            </a:r>
            <a:r>
              <a:rPr lang="en-US" altLang="en-US">
                <a:latin typeface="Arial" charset="0"/>
                <a:cs typeface="Arial" charset="0"/>
              </a:rPr>
              <a:t> requires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</a:p>
          <a:p>
            <a:pPr lvl="2"/>
            <a:r>
              <a:rPr lang="en-US" altLang="en-US">
                <a:latin typeface="Consolas" pitchFamily="49" charset="0"/>
                <a:cs typeface="Arial" charset="0"/>
              </a:rPr>
              <a:t>Double_list</a:t>
            </a:r>
            <a:r>
              <a:rPr lang="en-US" altLang="en-US">
                <a:latin typeface="Arial" charset="0"/>
                <a:cs typeface="Arial" charset="0"/>
              </a:rPr>
              <a:t> requires </a:t>
            </a:r>
            <a:r>
              <a:rPr lang="en-US" altLang="en-US">
                <a:latin typeface="Consolas" pitchFamily="49" charset="0"/>
                <a:cs typeface="Arial" charset="0"/>
              </a:rPr>
              <a:t>Double_node</a:t>
            </a:r>
            <a:r>
              <a:rPr lang="en-US" altLang="en-US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An array-based data structure does not have a direct analogy to the concept of either </a:t>
            </a:r>
            <a:r>
              <a:rPr lang="en-US" altLang="en-US">
                <a:latin typeface="Consolas" pitchFamily="49" charset="0"/>
                <a:cs typeface="Arial" charset="0"/>
              </a:rPr>
              <a:t>head()</a:t>
            </a:r>
            <a:r>
              <a:rPr lang="en-US" altLang="en-US">
                <a:latin typeface="Arial" charset="0"/>
                <a:cs typeface="Arial" charset="0"/>
              </a:rPr>
              <a:t> or </a:t>
            </a:r>
            <a:r>
              <a:rPr lang="en-US" altLang="en-US">
                <a:latin typeface="Consolas" pitchFamily="49" charset="0"/>
                <a:cs typeface="Arial" charset="0"/>
              </a:rPr>
              <a:t>next()</a:t>
            </a:r>
            <a:endParaRPr lang="en-US" altLang="en-US" sz="200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9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192" y="524741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Stepping Through Deques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4623" y="1938961"/>
            <a:ext cx="11029616" cy="352279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More critically, what happens with the following code?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linkedlist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list;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for ( int i = 0; i &lt; 10; ++i ) {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list.push_front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i ); }</a:t>
            </a:r>
          </a:p>
          <a:p>
            <a:pPr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node *ptr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list.head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list.pop_front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cout &lt;&lt; ptr-&gt;value() &lt;&lt; endl;                 // ??</a:t>
            </a:r>
          </a:p>
        </p:txBody>
      </p:sp>
    </p:spTree>
    <p:extLst>
      <p:ext uri="{BB962C8B-B14F-4D97-AF65-F5344CB8AC3E}">
        <p14:creationId xmlns:p14="http://schemas.microsoft.com/office/powerpoint/2010/main" val="102076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192" y="524650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Stepping Through Deques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1192" y="2035214"/>
            <a:ext cx="11029616" cy="352279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Or how about…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linkedlist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list;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for ( int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0;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10; ++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list.push_front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 }</a:t>
            </a:r>
          </a:p>
          <a:p>
            <a:pPr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delete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list.head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                              // ?!	</a:t>
            </a:r>
          </a:p>
        </p:txBody>
      </p:sp>
    </p:spTree>
    <p:extLst>
      <p:ext uri="{BB962C8B-B14F-4D97-AF65-F5344CB8AC3E}">
        <p14:creationId xmlns:p14="http://schemas.microsoft.com/office/powerpoint/2010/main" val="92721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5413" y="644966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we studied earlier exposes the underlying data structure for evaluation purposes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is, however, not good programming practice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C++ STL uses the concept of an iterator to solve this problem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iterator is not unique to C++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an industry recognized approach to solving a particular problem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a solution is called a </a:t>
            </a:r>
            <a:r>
              <a:rPr lang="en-US" altLang="en-US" i="1" dirty="0">
                <a:latin typeface="Arial" charset="0"/>
                <a:cs typeface="Arial" charset="0"/>
              </a:rPr>
              <a:t>design pattern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Formalized in Gamma</a:t>
            </a:r>
            <a:r>
              <a:rPr lang="en-US" altLang="en-US" i="1" dirty="0">
                <a:latin typeface="Arial" charset="0"/>
                <a:cs typeface="Arial" charset="0"/>
              </a:rPr>
              <a:t> et al. </a:t>
            </a:r>
            <a:r>
              <a:rPr lang="en-US" altLang="en-US" dirty="0">
                <a:latin typeface="Arial" charset="0"/>
                <a:cs typeface="Arial" charset="0"/>
              </a:rPr>
              <a:t>work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9977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Associated with each STL container class is an nested class termed an </a:t>
            </a:r>
            <a:r>
              <a:rPr lang="en-US" altLang="en-US" i="1">
                <a:latin typeface="Arial" charset="0"/>
                <a:cs typeface="Arial" charset="0"/>
              </a:rPr>
              <a:t>iterator</a:t>
            </a:r>
            <a:r>
              <a:rPr lang="en-US" altLang="en-US">
                <a:latin typeface="Arial" charset="0"/>
                <a:cs typeface="Arial" charset="0"/>
              </a:rPr>
              <a:t>:</a:t>
            </a:r>
          </a:p>
          <a:p>
            <a:pPr lvl="1"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	deque&lt;int&gt; ideque;</a:t>
            </a:r>
          </a:p>
          <a:p>
            <a:pPr lvl="1"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	deque&lt;int&gt;::iterator itr;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iterator “refers” to one position within the deque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similar a pointer but is </a:t>
            </a:r>
            <a:r>
              <a:rPr lang="en-US" altLang="en-US" b="1">
                <a:latin typeface="Arial" charset="0"/>
                <a:cs typeface="Arial" charset="0"/>
              </a:rPr>
              <a:t>independent</a:t>
            </a:r>
            <a:r>
              <a:rPr lang="en-US" altLang="en-US">
                <a:latin typeface="Arial" charset="0"/>
                <a:cs typeface="Arial" charset="0"/>
              </a:rPr>
              <a:t> of implementation</a:t>
            </a:r>
            <a:endParaRPr lang="en-US" altLang="en-US" b="1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6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Analogy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560" y="2024085"/>
            <a:ext cx="11029615" cy="367830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 filing system with an administrative assistant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Your concern is not how reports are filed (so long as it’s efficient), it is only necessary that you can give directions to the assistant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Of course, God help you if your assistant is sick...</a:t>
            </a:r>
          </a:p>
        </p:txBody>
      </p:sp>
    </p:spTree>
    <p:extLst>
      <p:ext uri="{BB962C8B-B14F-4D97-AF65-F5344CB8AC3E}">
        <p14:creationId xmlns:p14="http://schemas.microsoft.com/office/powerpoint/2010/main" val="304823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Analogy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You can request that your assistant: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Starts with either the first or last file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You can request to see the file the assistant is currently holding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You can modify the file the assistant is currently holding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You can request that the assistant either: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Go to the next file, or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Go to the previous file</a:t>
            </a:r>
          </a:p>
        </p:txBody>
      </p:sp>
    </p:spTree>
    <p:extLst>
      <p:ext uri="{BB962C8B-B14F-4D97-AF65-F5344CB8AC3E}">
        <p14:creationId xmlns:p14="http://schemas.microsoft.com/office/powerpoint/2010/main" val="379457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48599" name="Content Placeholder 2"/>
          <p:cNvSpPr txBox="1"/>
          <p:nvPr/>
        </p:nvSpPr>
        <p:spPr>
          <a:xfrm>
            <a:off x="818935" y="2024440"/>
            <a:ext cx="10791873" cy="41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2800" dirty="0"/>
              <a:t>This topic discusses the concept of a Deques:</a:t>
            </a:r>
          </a:p>
          <a:p>
            <a:pPr lvl="1" algn="just"/>
            <a:r>
              <a:rPr lang="en-US" altLang="en-US" sz="2600" dirty="0"/>
              <a:t>Description of an Abstract Deque</a:t>
            </a:r>
          </a:p>
          <a:p>
            <a:pPr lvl="1" algn="just"/>
            <a:r>
              <a:rPr lang="en-US" altLang="en-US" sz="2600" dirty="0"/>
              <a:t>Applications</a:t>
            </a:r>
          </a:p>
          <a:p>
            <a:pPr lvl="1" algn="just"/>
            <a:r>
              <a:rPr lang="en-US" altLang="en-US" sz="2600" dirty="0"/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8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8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C++, iterators </a:t>
            </a:r>
            <a:r>
              <a:rPr lang="en-US" altLang="en-US" b="1" dirty="0">
                <a:latin typeface="Arial" charset="0"/>
                <a:cs typeface="Arial" charset="0"/>
              </a:rPr>
              <a:t>overloads</a:t>
            </a:r>
            <a:r>
              <a:rPr lang="en-US" altLang="en-US" dirty="0">
                <a:latin typeface="Arial" charset="0"/>
                <a:cs typeface="Arial" charset="0"/>
              </a:rPr>
              <a:t> a number of operators: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unary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*</a:t>
            </a:r>
            <a:r>
              <a:rPr lang="en-US" altLang="en-US" dirty="0">
                <a:latin typeface="Arial" charset="0"/>
                <a:cs typeface="Arial" charset="0"/>
              </a:rPr>
              <a:t> operator returns a reference to the value stored at the location pointed to by the iterator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operator ++</a:t>
            </a:r>
            <a:r>
              <a:rPr lang="en-US" altLang="en-US" dirty="0">
                <a:latin typeface="Arial" charset="0"/>
                <a:cs typeface="Arial" charset="0"/>
              </a:rPr>
              <a:t> updates the iterator to point to the next position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operator --</a:t>
            </a:r>
            <a:r>
              <a:rPr lang="en-US" altLang="en-US" dirty="0">
                <a:latin typeface="Arial" charset="0"/>
                <a:cs typeface="Arial" charset="0"/>
              </a:rPr>
              <a:t> updates the iterator to point to the previous location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Note:  these look like, but are not, pointers...</a:t>
            </a:r>
          </a:p>
        </p:txBody>
      </p:sp>
    </p:spTree>
    <p:extLst>
      <p:ext uri="{BB962C8B-B14F-4D97-AF65-F5344CB8AC3E}">
        <p14:creationId xmlns:p14="http://schemas.microsoft.com/office/powerpoint/2010/main" val="905972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request an iterator on a specific instance of a deque by calling the member function </a:t>
            </a:r>
            <a:r>
              <a:rPr lang="en-US" altLang="en-US" b="1">
                <a:latin typeface="Courier New" pitchFamily="49" charset="0"/>
                <a:cs typeface="Arial" charset="0"/>
              </a:rPr>
              <a:t>begin()</a:t>
            </a:r>
            <a:r>
              <a:rPr lang="en-US" altLang="en-US">
                <a:latin typeface="Arial" charset="0"/>
                <a:cs typeface="Arial" charset="0"/>
              </a:rPr>
              <a:t>:</a:t>
            </a:r>
            <a:endParaRPr lang="en-US" altLang="en-US" b="1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>
                <a:latin typeface="Consolas" pitchFamily="49" charset="0"/>
                <a:cs typeface="Consolas" pitchFamily="49" charset="0"/>
              </a:rPr>
              <a:t>deque&lt;int&gt; ideque;</a:t>
            </a:r>
          </a:p>
          <a:p>
            <a:pPr lvl="1">
              <a:buFontTx/>
              <a:buNone/>
            </a:pPr>
            <a:r>
              <a:rPr lang="en-US" altLang="en-US">
                <a:latin typeface="Consolas" pitchFamily="49" charset="0"/>
                <a:cs typeface="Consolas" pitchFamily="49" charset="0"/>
              </a:rPr>
              <a:t>ideque.push_front( 5 ); ideque.push_back( 4 );</a:t>
            </a:r>
          </a:p>
          <a:p>
            <a:pPr lvl="1">
              <a:buFontTx/>
              <a:buNone/>
            </a:pPr>
            <a:r>
              <a:rPr lang="en-US" altLang="en-US">
                <a:latin typeface="Consolas" pitchFamily="49" charset="0"/>
                <a:cs typeface="Consolas" pitchFamily="49" charset="0"/>
              </a:rPr>
              <a:t>ideque.push_front( 3 ); ideque.push_back( 6 );</a:t>
            </a:r>
          </a:p>
          <a:p>
            <a:pPr lvl="1">
              <a:buFontTx/>
              <a:buNone/>
            </a:pPr>
            <a:r>
              <a:rPr lang="en-US" altLang="en-US">
                <a:latin typeface="Consolas" pitchFamily="49" charset="0"/>
                <a:cs typeface="Consolas" pitchFamily="49" charset="0"/>
              </a:rPr>
              <a:t>// the deque is now 3 5 4 6</a:t>
            </a:r>
          </a:p>
          <a:p>
            <a:pPr lvl="1">
              <a:buFontTx/>
              <a:buNone/>
            </a:pPr>
            <a:endParaRPr lang="en-US" altLang="en-US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>
                <a:latin typeface="Consolas" pitchFamily="49" charset="0"/>
                <a:cs typeface="Consolas" pitchFamily="49" charset="0"/>
              </a:rPr>
              <a:t>deque&lt;int&gt;::iterator 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ideque.begin()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24580" name="Picture 5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83" y="4184483"/>
            <a:ext cx="273367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0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access the value by calling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*itr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>
              <a:buFontTx/>
              <a:buNone/>
            </a:pPr>
            <a:r>
              <a:rPr lang="en-US" altLang="en-US" b="1" dirty="0">
                <a:latin typeface="Courier New" pitchFamily="49" charset="0"/>
                <a:cs typeface="Arial" charset="0"/>
              </a:rPr>
              <a:t>	cout &lt;&lt; </a:t>
            </a: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*itr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 &lt;&lt; endl;      // prints </a:t>
            </a:r>
            <a:r>
              <a:rPr lang="en-US" altLang="en-US" b="1" dirty="0">
                <a:solidFill>
                  <a:schemeClr val="accent2"/>
                </a:solidFill>
                <a:latin typeface="Courier New" pitchFamily="49" charset="0"/>
                <a:cs typeface="Arial" charset="0"/>
              </a:rPr>
              <a:t>3</a:t>
            </a:r>
          </a:p>
          <a:p>
            <a:pPr lvl="1">
              <a:buFontTx/>
              <a:buNone/>
            </a:pPr>
            <a:endParaRPr lang="en-US" altLang="en-US" b="1" dirty="0">
              <a:solidFill>
                <a:schemeClr val="accent2"/>
              </a:solidFill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we can modify the value by assigning to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*itr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	*itr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 = 11;</a:t>
            </a: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b="1" dirty="0">
                <a:latin typeface="Courier New" pitchFamily="49" charset="0"/>
                <a:cs typeface="Arial" charset="0"/>
              </a:rPr>
              <a:t>	cout &lt;&lt; *itr &lt;&lt; " == " &lt;&lt; </a:t>
            </a:r>
            <a:r>
              <a:rPr lang="en-US" altLang="en-US" b="1" dirty="0" err="1">
                <a:latin typeface="Courier New" pitchFamily="49" charset="0"/>
                <a:cs typeface="Arial" charset="0"/>
              </a:rPr>
              <a:t>ideque.front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() &lt;&lt; endl;</a:t>
            </a:r>
          </a:p>
          <a:p>
            <a:pPr lvl="1">
              <a:buFontTx/>
              <a:buNone/>
            </a:pPr>
            <a:r>
              <a:rPr lang="en-US" altLang="en-US" b="1" dirty="0">
                <a:latin typeface="Courier New" pitchFamily="49" charset="0"/>
                <a:cs typeface="Arial" charset="0"/>
              </a:rPr>
              <a:t>             // prints </a:t>
            </a:r>
            <a:r>
              <a:rPr lang="en-US" altLang="en-US" b="1" dirty="0">
                <a:solidFill>
                  <a:srgbClr val="00B0F0"/>
                </a:solidFill>
                <a:latin typeface="Courier New" pitchFamily="49" charset="0"/>
                <a:cs typeface="Arial" charset="0"/>
              </a:rPr>
              <a:t>11 == 11</a:t>
            </a:r>
          </a:p>
        </p:txBody>
      </p:sp>
      <p:pic>
        <p:nvPicPr>
          <p:cNvPr id="25604" name="Picture 5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18" y="2282824"/>
            <a:ext cx="27336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 descr="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18" y="3716340"/>
            <a:ext cx="27336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976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update the iterator to refer to the next value by calling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++itr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++itr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b="1" dirty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b="1" dirty="0">
                <a:latin typeface="Courier New" pitchFamily="49" charset="0"/>
                <a:cs typeface="Arial" charset="0"/>
              </a:rPr>
              <a:t>cout &lt;&lt; </a:t>
            </a:r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*itr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 &lt;&lt; endl;      // prints 5</a:t>
            </a:r>
          </a:p>
        </p:txBody>
      </p:sp>
      <p:pic>
        <p:nvPicPr>
          <p:cNvPr id="26628" name="Picture 6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3509420"/>
            <a:ext cx="27336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1" y="2049297"/>
            <a:ext cx="27336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212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30" y="3940609"/>
            <a:ext cx="55467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4782" y="1463742"/>
            <a:ext cx="11029615" cy="367830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iterators returned by </a:t>
            </a:r>
            <a:r>
              <a:rPr lang="en-US" altLang="en-US" b="1" dirty="0">
                <a:solidFill>
                  <a:schemeClr val="hlink"/>
                </a:solidFill>
                <a:latin typeface="Courier New" pitchFamily="49" charset="0"/>
                <a:cs typeface="Arial" charset="0"/>
              </a:rPr>
              <a:t>begin()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solidFill>
                  <a:schemeClr val="hlink"/>
                </a:solidFill>
                <a:latin typeface="Courier New" pitchFamily="49" charset="0"/>
                <a:cs typeface="Arial" charset="0"/>
              </a:rPr>
              <a:t>end()</a:t>
            </a:r>
            <a:r>
              <a:rPr lang="en-US" altLang="en-US" dirty="0">
                <a:latin typeface="Arial" charset="0"/>
                <a:cs typeface="Arial" charset="0"/>
              </a:rPr>
              <a:t> refer to: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first position (head) in the deque,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position </a:t>
            </a:r>
            <a:r>
              <a:rPr lang="en-US" altLang="en-US" b="1" dirty="0">
                <a:latin typeface="Arial" charset="0"/>
                <a:cs typeface="Arial" charset="0"/>
              </a:rPr>
              <a:t>after</a:t>
            </a:r>
            <a:r>
              <a:rPr lang="en-US" altLang="en-US" dirty="0">
                <a:latin typeface="Arial" charset="0"/>
                <a:cs typeface="Arial" charset="0"/>
              </a:rPr>
              <a:t> the last value in the deque,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respectively:</a:t>
            </a:r>
          </a:p>
        </p:txBody>
      </p:sp>
    </p:spTree>
    <p:extLst>
      <p:ext uri="{BB962C8B-B14F-4D97-AF65-F5344CB8AC3E}">
        <p14:creationId xmlns:p14="http://schemas.microsoft.com/office/powerpoint/2010/main" val="1512512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 descr="x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44" y="3959727"/>
            <a:ext cx="5545138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3" y="1049273"/>
            <a:ext cx="11029615" cy="367830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</a:t>
            </a:r>
            <a:r>
              <a:rPr lang="en-US" altLang="en-US" i="1" dirty="0">
                <a:latin typeface="Arial" charset="0"/>
                <a:cs typeface="Arial" charset="0"/>
              </a:rPr>
              <a:t>reverse</a:t>
            </a:r>
            <a:r>
              <a:rPr lang="en-US" altLang="en-US" dirty="0">
                <a:latin typeface="Arial" charset="0"/>
                <a:cs typeface="Arial" charset="0"/>
              </a:rPr>
              <a:t> iterators returned by </a:t>
            </a:r>
            <a:r>
              <a:rPr lang="en-US" altLang="en-US" b="1" dirty="0" err="1">
                <a:solidFill>
                  <a:schemeClr val="hlink"/>
                </a:solidFill>
                <a:latin typeface="Courier New" pitchFamily="49" charset="0"/>
                <a:cs typeface="Arial" charset="0"/>
              </a:rPr>
              <a:t>rbegin</a:t>
            </a:r>
            <a:r>
              <a:rPr lang="en-US" altLang="en-US" b="1" dirty="0">
                <a:solidFill>
                  <a:schemeClr val="hlink"/>
                </a:solidFill>
                <a:latin typeface="Courier New" pitchFamily="49" charset="0"/>
                <a:cs typeface="Arial" charset="0"/>
              </a:rPr>
              <a:t>()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solidFill>
                  <a:schemeClr val="hlink"/>
                </a:solidFill>
                <a:latin typeface="Courier New" pitchFamily="49" charset="0"/>
                <a:cs typeface="Arial" charset="0"/>
              </a:rPr>
              <a:t>rend()</a:t>
            </a:r>
            <a:r>
              <a:rPr lang="en-US" altLang="en-US" dirty="0">
                <a:latin typeface="Arial" charset="0"/>
                <a:cs typeface="Arial" charset="0"/>
              </a:rPr>
              <a:t> refer to: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position (tail) in the deque,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position </a:t>
            </a:r>
            <a:r>
              <a:rPr lang="en-US" altLang="en-US" b="1" dirty="0">
                <a:latin typeface="Arial" charset="0"/>
                <a:cs typeface="Arial" charset="0"/>
              </a:rPr>
              <a:t>before</a:t>
            </a:r>
            <a:r>
              <a:rPr lang="en-US" altLang="en-US" dirty="0">
                <a:latin typeface="Arial" charset="0"/>
                <a:cs typeface="Arial" charset="0"/>
              </a:rPr>
              <a:t> the first location in the deque,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respectively:</a:t>
            </a:r>
          </a:p>
        </p:txBody>
      </p:sp>
    </p:spTree>
    <p:extLst>
      <p:ext uri="{BB962C8B-B14F-4D97-AF65-F5344CB8AC3E}">
        <p14:creationId xmlns:p14="http://schemas.microsoft.com/office/powerpoint/2010/main" val="227442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1852864"/>
            <a:ext cx="11029615" cy="4908884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deque is empty then the beginning and ending iterators are equal: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#include &lt;iostream&gt;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#include &lt;deque&gt;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using namespace std;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int main()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        deque&lt;int&gt;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ideque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&lt;&lt; (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ideque.begin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() ==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ideque.end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()  ) &lt;&lt; " "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             &lt;&lt;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ideque.rbegin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() ==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ideque.rend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() ) &lt;&lt;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        return 0;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Courier New" pitchFamily="49" charset="0"/>
                <a:cs typeface="Arial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411246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2120338"/>
            <a:ext cx="11029615" cy="367830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Because we can have multiple iterators referring to values within the same deque, it makes sense that we can use the comparison operator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==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385658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841" y="1629881"/>
            <a:ext cx="11434011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code gives some suggestion as to why </a:t>
            </a:r>
            <a:r>
              <a:rPr lang="en-US" altLang="en-US" b="1" dirty="0">
                <a:latin typeface="Courier New" pitchFamily="49" charset="0"/>
                <a:cs typeface="Arial" charset="0"/>
              </a:rPr>
              <a:t>end() </a:t>
            </a:r>
            <a:r>
              <a:rPr lang="en-US" altLang="en-US" dirty="0">
                <a:latin typeface="Arial" charset="0"/>
                <a:cs typeface="Arial" charset="0"/>
              </a:rPr>
              <a:t>refers to the position after the last location in the deque: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		for ( int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alt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!= </a:t>
            </a:r>
            <a:r>
              <a:rPr lang="en-US" alt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ideque.size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();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altLang="en-US" sz="1300" dirty="0" err="1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ideque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] &lt;&lt; end;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for ( deque&lt;int&gt;::iterator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ideque.begin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(); </a:t>
            </a:r>
            <a:r>
              <a:rPr lang="en-US" alt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!= </a:t>
            </a:r>
            <a:r>
              <a:rPr lang="en-US" altLang="en-US" sz="1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ideque.end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();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altLang="en-US" sz="1300" dirty="0" err="1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&lt;&lt; *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&lt;&lt; end;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Note:  modifying something beyond the last location of the deque results in undefined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Do not use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deque&lt;int&gt;::iterator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ideque.end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*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itr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= 3;                            // wrong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should use the correct member functions: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ideque.push_back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( 3 );               // right</a:t>
            </a:r>
          </a:p>
        </p:txBody>
      </p:sp>
    </p:spTree>
    <p:extLst>
      <p:ext uri="{BB962C8B-B14F-4D97-AF65-F5344CB8AC3E}">
        <p14:creationId xmlns:p14="http://schemas.microsoft.com/office/powerpoint/2010/main" val="374031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Abstract deque</a:t>
            </a:r>
          </a:p>
        </p:txBody>
      </p:sp>
      <p:sp>
        <p:nvSpPr>
          <p:cNvPr id="10486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1962164"/>
            <a:ext cx="11458408" cy="293367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>
                <a:latin typeface="Arial" charset="0"/>
                <a:cs typeface="Arial" charset="0"/>
              </a:rPr>
              <a:t>An Abstract Deque (Deque ADT) is an abstract data type which emphasizes specific operations: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Uses a explicit linear ordering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Insertions and removals are performed individually</a:t>
            </a:r>
          </a:p>
          <a:p>
            <a:r>
              <a:rPr lang="en-GB" sz="2400" dirty="0">
                <a:latin typeface="Arial" charset="0"/>
                <a:cs typeface="Arial" charset="0"/>
              </a:rPr>
              <a:t>Allows insertions at both the front and back of the deque</a:t>
            </a:r>
          </a:p>
        </p:txBody>
      </p:sp>
      <p:pic>
        <p:nvPicPr>
          <p:cNvPr id="2" name="Picture 5" descr="C:\Users\dwharder\Desktop\deq.png">
            <a:extLst>
              <a:ext uri="{FF2B5EF4-FFF2-40B4-BE49-F238E27FC236}">
                <a16:creationId xmlns:a16="http://schemas.microsoft.com/office/drawing/2014/main" id="{F0CBEF72-1462-458C-3B41-1121C5A8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4895836"/>
            <a:ext cx="55721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Iterators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3" y="1733676"/>
            <a:ext cx="11029615" cy="5352924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#include &lt;iostream&gt;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#include &lt;deque&gt;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using namespace std;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int main() {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	deque&lt;int&gt; </a:t>
            </a:r>
            <a:r>
              <a:rPr lang="en-US" altLang="en-US" sz="900" b="1" dirty="0" err="1">
                <a:latin typeface="Courier New" pitchFamily="49" charset="0"/>
                <a:cs typeface="Arial" charset="0"/>
              </a:rPr>
              <a:t>ideque</a:t>
            </a:r>
            <a:r>
              <a:rPr lang="en-US" altLang="en-US" sz="9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900" b="1" dirty="0" err="1">
                <a:latin typeface="Courier New" pitchFamily="49" charset="0"/>
                <a:cs typeface="Arial" charset="0"/>
              </a:rPr>
              <a:t>ideque.push_front</a:t>
            </a:r>
            <a:r>
              <a:rPr lang="en-US" altLang="en-US" sz="900" b="1" dirty="0">
                <a:latin typeface="Courier New" pitchFamily="49" charset="0"/>
                <a:cs typeface="Arial" charset="0"/>
              </a:rPr>
              <a:t>( 5 );  </a:t>
            </a:r>
            <a:r>
              <a:rPr lang="en-US" altLang="en-US" sz="900" b="1" dirty="0" err="1">
                <a:latin typeface="Courier New" pitchFamily="49" charset="0"/>
                <a:cs typeface="Arial" charset="0"/>
              </a:rPr>
              <a:t>ideque.push_back</a:t>
            </a:r>
            <a:r>
              <a:rPr lang="en-US" altLang="en-US" sz="900" b="1" dirty="0">
                <a:latin typeface="Courier New" pitchFamily="49" charset="0"/>
                <a:cs typeface="Arial" charset="0"/>
              </a:rPr>
              <a:t>( 4 );</a:t>
            </a: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900" b="1" dirty="0" err="1">
                <a:latin typeface="Courier New" pitchFamily="49" charset="0"/>
                <a:cs typeface="Arial" charset="0"/>
              </a:rPr>
              <a:t>ideque.push_front</a:t>
            </a:r>
            <a:r>
              <a:rPr lang="en-US" altLang="en-US" sz="900" b="1" dirty="0">
                <a:latin typeface="Courier New" pitchFamily="49" charset="0"/>
                <a:cs typeface="Arial" charset="0"/>
              </a:rPr>
              <a:t>( 3 );  </a:t>
            </a:r>
            <a:r>
              <a:rPr lang="en-US" altLang="en-US" sz="900" b="1" dirty="0" err="1">
                <a:latin typeface="Courier New" pitchFamily="49" charset="0"/>
                <a:cs typeface="Arial" charset="0"/>
              </a:rPr>
              <a:t>ideque.push_back</a:t>
            </a:r>
            <a:r>
              <a:rPr lang="en-US" altLang="en-US" sz="900" b="1" dirty="0">
                <a:latin typeface="Courier New" pitchFamily="49" charset="0"/>
                <a:cs typeface="Arial" charset="0"/>
              </a:rPr>
              <a:t>( 6 );     // 3 5 4 6</a:t>
            </a:r>
            <a:endParaRPr lang="en-US" altLang="en-US" sz="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deque&lt;int&gt;::iterator 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= 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ideque.begin</a:t>
            </a:r>
            <a:r>
              <a:rPr lang="en-US" altLang="en-US" sz="14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()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*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++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*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while ( 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!= 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ideque.end</a:t>
            </a:r>
            <a:r>
              <a:rPr lang="en-US" altLang="en-US" sz="14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()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   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*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" ";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    ++</a:t>
            </a:r>
            <a:r>
              <a:rPr lang="en-US" altLang="en-US" sz="14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itr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r>
              <a:rPr lang="en-US" altLang="en-US" sz="1400" b="1" dirty="0">
                <a:latin typeface="Courier New" pitchFamily="49" charset="0"/>
                <a:cs typeface="Arial" charset="0"/>
              </a:rPr>
              <a:t>	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cout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 &lt;&lt;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endl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;</a:t>
            </a:r>
            <a:endParaRPr lang="en-US" alt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900" b="1" dirty="0">
                <a:latin typeface="Courier New" pitchFamily="49" charset="0"/>
                <a:cs typeface="Arial" charset="0"/>
              </a:rPr>
              <a:t>	return 0;}</a:t>
            </a:r>
          </a:p>
          <a:p>
            <a:pPr>
              <a:buFontTx/>
              <a:buNone/>
            </a:pPr>
            <a:endParaRPr lang="en-US" altLang="en-US" sz="1000" b="1" dirty="0">
              <a:latin typeface="Courier New" pitchFamily="49" charset="0"/>
              <a:cs typeface="Arial" charset="0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5735638" y="4868864"/>
            <a:ext cx="40449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Courier New" pitchFamily="49" charset="0"/>
              </a:rPr>
              <a:t>{eceunix:1}</a:t>
            </a:r>
            <a:r>
              <a:rPr lang="en-US" altLang="en-US" b="1">
                <a:solidFill>
                  <a:schemeClr val="hlink"/>
                </a:solidFill>
                <a:latin typeface="Courier New" pitchFamily="49" charset="0"/>
              </a:rPr>
              <a:t> </a:t>
            </a:r>
            <a:r>
              <a:rPr lang="en-US" altLang="en-US" b="1">
                <a:solidFill>
                  <a:srgbClr val="00B0F0"/>
                </a:solidFill>
                <a:latin typeface="Courier New" pitchFamily="49" charset="0"/>
              </a:rPr>
              <a:t>./a.out # output</a:t>
            </a:r>
          </a:p>
          <a:p>
            <a:pPr eaLnBrk="1" hangingPunct="1"/>
            <a:r>
              <a:rPr lang="en-US" altLang="en-US" b="1">
                <a:solidFill>
                  <a:srgbClr val="00B0F0"/>
                </a:solidFill>
                <a:latin typeface="Courier New" pitchFamily="49" charset="0"/>
              </a:rPr>
              <a:t>3</a:t>
            </a:r>
          </a:p>
          <a:p>
            <a:pPr eaLnBrk="1" hangingPunct="1"/>
            <a:r>
              <a:rPr lang="en-US" altLang="en-US" b="1">
                <a:solidFill>
                  <a:srgbClr val="00B0F0"/>
                </a:solidFill>
                <a:latin typeface="Courier New" pitchFamily="49" charset="0"/>
              </a:rPr>
              <a:t>5</a:t>
            </a:r>
          </a:p>
          <a:p>
            <a:pPr eaLnBrk="1" hangingPunct="1"/>
            <a:r>
              <a:rPr lang="en-US" altLang="en-US" b="1">
                <a:solidFill>
                  <a:srgbClr val="00B0F0"/>
                </a:solidFill>
                <a:latin typeface="Courier New" pitchFamily="49" charset="0"/>
              </a:rPr>
              <a:t>5 4 6</a:t>
            </a:r>
          </a:p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Courier New" pitchFamily="49" charset="0"/>
              </a:rPr>
              <a:t>{eceunix:2}</a:t>
            </a:r>
          </a:p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8785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Why Iterators?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2237874"/>
            <a:ext cx="11029615" cy="36209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 that you understand what an iterator does, lets examine why this is standard software-engineering solution; they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Do not expose the underlying structure,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Provide a common interface which can be used regardless of whether or not it’s a vector, a deque, or any other data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Do not change, even if the underlying implementation does</a:t>
            </a:r>
          </a:p>
        </p:txBody>
      </p:sp>
    </p:spTree>
    <p:extLst>
      <p:ext uri="{BB962C8B-B14F-4D97-AF65-F5344CB8AC3E}">
        <p14:creationId xmlns:p14="http://schemas.microsoft.com/office/powerpoint/2010/main" val="235467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Abstract Deque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operations will be called</a:t>
            </a:r>
          </a:p>
          <a:p>
            <a:pPr algn="ctr">
              <a:buFont typeface="Arial" charset="0"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front     back</a:t>
            </a:r>
          </a:p>
          <a:p>
            <a:pPr algn="ctr">
              <a:buFont typeface="Arial" charset="0"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push_front     push_back</a:t>
            </a:r>
          </a:p>
          <a:p>
            <a:pPr algn="ctr">
              <a:buFont typeface="Arial" charset="0"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pop_front     pop_back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 are four errors associated with this abstract data type: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is an undefined operation to access or pop from an empty deque</a:t>
            </a:r>
          </a:p>
        </p:txBody>
      </p:sp>
    </p:spTree>
    <p:extLst>
      <p:ext uri="{BB962C8B-B14F-4D97-AF65-F5344CB8AC3E}">
        <p14:creationId xmlns:p14="http://schemas.microsoft.com/office/powerpoint/2010/main" val="407571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Useful as a general-purpose tool: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Can be used as either a queue or a stack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Problem solving: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Consider solving a maze by adding or removing a constructed path at the front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Once the solution is found, iterate from the back for the solution</a:t>
            </a:r>
          </a:p>
        </p:txBody>
      </p:sp>
    </p:spTree>
    <p:extLst>
      <p:ext uri="{BB962C8B-B14F-4D97-AF65-F5344CB8AC3E}">
        <p14:creationId xmlns:p14="http://schemas.microsoft.com/office/powerpoint/2010/main" val="371282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implementations are clear: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must use either a doubly linked list or a circular array</a:t>
            </a:r>
          </a:p>
        </p:txBody>
      </p:sp>
    </p:spTree>
    <p:extLst>
      <p:ext uri="{BB962C8B-B14F-4D97-AF65-F5344CB8AC3E}">
        <p14:creationId xmlns:p14="http://schemas.microsoft.com/office/powerpoint/2010/main" val="29873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4043" y="404426"/>
            <a:ext cx="11029616" cy="1189554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3992" y="1896203"/>
            <a:ext cx="11763208" cy="2362976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C++ Standard Template Library (STL) has an implementation of the </a:t>
            </a:r>
            <a:r>
              <a:rPr lang="en-US" altLang="en-US" dirty="0">
                <a:latin typeface="Consolas" pitchFamily="49" charset="0"/>
                <a:cs typeface="Arial" charset="0"/>
              </a:rPr>
              <a:t>deque</a:t>
            </a:r>
            <a:r>
              <a:rPr lang="en-US" altLang="en-US" dirty="0">
                <a:latin typeface="Arial" charset="0"/>
                <a:cs typeface="Arial" charset="0"/>
              </a:rPr>
              <a:t> data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STL stack and queue are wrappers around this structure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not specified, but the constraints are given which must be satisfied by any implementation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44" name="Picture 4" descr="C:\Users\dwharder\Desktop\deq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48" y="4259179"/>
            <a:ext cx="4600575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02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STL comes with a deque data structure:</a:t>
            </a:r>
          </a:p>
          <a:p>
            <a:pPr lvl="1">
              <a:buFontTx/>
              <a:buNone/>
            </a:pPr>
            <a:r>
              <a:rPr lang="en-US" altLang="en-US" b="1">
                <a:latin typeface="Courier New" pitchFamily="49" charset="0"/>
                <a:cs typeface="Arial" charset="0"/>
              </a:rPr>
              <a:t>    deque&lt;T&gt;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signatures use stack terminology:</a:t>
            </a:r>
          </a:p>
          <a:p>
            <a:pPr>
              <a:buFontTx/>
              <a:buNone/>
            </a:pPr>
            <a:endParaRPr lang="en-US" altLang="en-US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T &amp;front();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void push_front(T const &amp;);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void pop_front();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T &amp;back();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void push_back(T const &amp;);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 	void pop_back();</a:t>
            </a:r>
          </a:p>
          <a:p>
            <a:pPr>
              <a:buFontTx/>
              <a:buNone/>
            </a:pPr>
            <a:r>
              <a:rPr lang="en-US" altLang="en-US">
                <a:latin typeface="Consolas" pitchFamily="49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9953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971" y="1855643"/>
            <a:ext cx="11029615" cy="4797820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#include &lt;iostream&gt;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#include &lt;deque&gt;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using namespace std;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int main()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deque&lt;int&gt;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ideque.push_front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( 5 );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ideque.push_back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( 4 );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ideque.push_front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( 3 );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ideque.push_back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( 6 );       // 3 5 4 6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&lt;&lt; "Is the deque empty?  "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ideque.empty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endl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&lt;&lt; "Size of deque:  "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ideque.size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endl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for ( int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0;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4; ++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&lt;&lt; "Back of the deque:  "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ideque.back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endl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ideque.pop_back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&lt;&lt; "Is the deque empty?  "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ideque.empty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&lt;&lt;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endl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return 0;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6708192" y="2742503"/>
            <a:ext cx="421322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dirty="0">
                <a:latin typeface="Consolas" pitchFamily="49" charset="0"/>
              </a:rPr>
              <a:t>Is the deque empty?  0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Size of deque:  4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Back of the deque:  6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Back of the deque:  4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Back of the deque:  5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Back of the deque:  3</a:t>
            </a:r>
          </a:p>
          <a:p>
            <a:pPr eaLnBrk="1" hangingPunct="1"/>
            <a:r>
              <a:rPr lang="en-US" altLang="en-US" sz="1600" dirty="0">
                <a:latin typeface="Consolas" pitchFamily="49" charset="0"/>
              </a:rPr>
              <a:t>Is the deque empty?  1</a:t>
            </a:r>
          </a:p>
          <a:p>
            <a:pPr eaLnBrk="1" hangingPunct="1"/>
            <a:r>
              <a:rPr lang="en-US" altLang="en-US" sz="1600" dirty="0">
                <a:solidFill>
                  <a:schemeClr val="bg2"/>
                </a:solidFill>
                <a:latin typeface="Consolas" pitchFamily="49" charset="0"/>
              </a:rPr>
              <a:t>{eceunix:3}</a:t>
            </a:r>
          </a:p>
        </p:txBody>
      </p:sp>
    </p:spTree>
    <p:extLst>
      <p:ext uri="{BB962C8B-B14F-4D97-AF65-F5344CB8AC3E}">
        <p14:creationId xmlns:p14="http://schemas.microsoft.com/office/powerpoint/2010/main" val="398264048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2149</Words>
  <Application>Microsoft Office PowerPoint</Application>
  <PresentationFormat>Widescreen</PresentationFormat>
  <Paragraphs>310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Gill Sans MT</vt:lpstr>
      <vt:lpstr>Wingdings 2</vt:lpstr>
      <vt:lpstr>Dividend</vt:lpstr>
      <vt:lpstr>Custom Design</vt:lpstr>
      <vt:lpstr>deQue</vt:lpstr>
      <vt:lpstr>Outline</vt:lpstr>
      <vt:lpstr>Abstract deque</vt:lpstr>
      <vt:lpstr>Abstract Deque</vt:lpstr>
      <vt:lpstr>Applications</vt:lpstr>
      <vt:lpstr>Implementations</vt:lpstr>
      <vt:lpstr>Standard Template Library</vt:lpstr>
      <vt:lpstr>Standard Template Library</vt:lpstr>
      <vt:lpstr>Standard Template Library</vt:lpstr>
      <vt:lpstr>Accessing the Entries of a Deque</vt:lpstr>
      <vt:lpstr>T &amp;deque::operator[]( int ) T &amp;deque::at( int )</vt:lpstr>
      <vt:lpstr>Stepping Through Deques</vt:lpstr>
      <vt:lpstr>Stepping Through Deques</vt:lpstr>
      <vt:lpstr>Stepping Through Deques</vt:lpstr>
      <vt:lpstr>Stepping Through Deques</vt:lpstr>
      <vt:lpstr>Iterators</vt:lpstr>
      <vt:lpstr>Standard Template Library</vt:lpstr>
      <vt:lpstr>Analogy</vt:lpstr>
      <vt:lpstr>Analogy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Why Iterators?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Doubly Linked list Implementation</dc:title>
  <dc:creator>asra masood</dc:creator>
  <cp:lastModifiedBy>asra masood</cp:lastModifiedBy>
  <cp:revision>21</cp:revision>
  <dcterms:created xsi:type="dcterms:W3CDTF">2025-09-04T21:47:56Z</dcterms:created>
  <dcterms:modified xsi:type="dcterms:W3CDTF">2025-11-19T07:12:22Z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cb9b89fbf9744c56bd973a6cc8d9b01b</vt:lpwstr>
  </property>
</Properties>
</file>